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61"/>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 id="256" r:id="rId38"/>
    <p:sldId id="280" r:id="rId39"/>
    <p:sldId id="306" r:id="rId40"/>
    <p:sldId id="303" r:id="rId41"/>
    <p:sldId id="258" r:id="rId42"/>
    <p:sldId id="304" r:id="rId43"/>
    <p:sldId id="268" r:id="rId44"/>
    <p:sldId id="322" r:id="rId45"/>
    <p:sldId id="270" r:id="rId46"/>
    <p:sldId id="302" r:id="rId47"/>
    <p:sldId id="307" r:id="rId48"/>
    <p:sldId id="290" r:id="rId49"/>
    <p:sldId id="272" r:id="rId50"/>
    <p:sldId id="332" r:id="rId51"/>
    <p:sldId id="310" r:id="rId52"/>
    <p:sldId id="311" r:id="rId53"/>
    <p:sldId id="294" r:id="rId54"/>
    <p:sldId id="293" r:id="rId55"/>
    <p:sldId id="314" r:id="rId56"/>
    <p:sldId id="317" r:id="rId57"/>
    <p:sldId id="327" r:id="rId58"/>
    <p:sldId id="318" r:id="rId59"/>
    <p:sldId id="305" r:id="rId6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68"/>
            <p14:sldId id="322"/>
            <p14:sldId id="270"/>
            <p14:sldId id="302"/>
            <p14:sldId id="307"/>
            <p14:sldId id="290"/>
            <p14:sldId id="272"/>
            <p14:sldId id="332"/>
            <p14:sldId id="310"/>
            <p14:sldId id="311"/>
            <p14:sldId id="294"/>
            <p14:sldId id="293"/>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p:restoredTop sz="79355"/>
  </p:normalViewPr>
  <p:slideViewPr>
    <p:cSldViewPr snapToGrid="0" snapToObjects="1">
      <p:cViewPr>
        <p:scale>
          <a:sx n="101" d="100"/>
          <a:sy n="101" d="100"/>
        </p:scale>
        <p:origin x="744" y="1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10/02/2021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vão encapsulara aplicação mais o serviço de atestaçao local num contentor docker. Este serviço de atestação local vai ajudar na atestação dó código aplicacional e vamos revisita-lo mais a frente.</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acompanhado de um sistema de atestação implementado em c++. Como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44</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45</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49</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320406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53</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54</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55</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56</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57</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são para lá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2/10/21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2/10/21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2/10/21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2/10/21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2/10/21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2/10/21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88.svg"/><Relationship Id="rId4" Type="http://schemas.openxmlformats.org/officeDocument/2006/relationships/image" Target="../media/image84.sv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114.png"/><Relationship Id="rId12" Type="http://schemas.openxmlformats.org/officeDocument/2006/relationships/image" Target="../media/image48.svg"/><Relationship Id="rId2" Type="http://schemas.openxmlformats.org/officeDocument/2006/relationships/notesSlide" Target="../notesSlides/notesSlide39.xml"/><Relationship Id="rId16" Type="http://schemas.openxmlformats.org/officeDocument/2006/relationships/image" Target="../media/image119.sv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47.png"/><Relationship Id="rId5" Type="http://schemas.openxmlformats.org/officeDocument/2006/relationships/image" Target="../media/image112.png"/><Relationship Id="rId15" Type="http://schemas.openxmlformats.org/officeDocument/2006/relationships/image" Target="../media/image118.png"/><Relationship Id="rId10" Type="http://schemas.openxmlformats.org/officeDocument/2006/relationships/image" Target="../media/image117.svg"/><Relationship Id="rId4" Type="http://schemas.openxmlformats.org/officeDocument/2006/relationships/image" Target="../media/image46.svg"/><Relationship Id="rId9" Type="http://schemas.openxmlformats.org/officeDocument/2006/relationships/image" Target="../media/image116.png"/><Relationship Id="rId14" Type="http://schemas.openxmlformats.org/officeDocument/2006/relationships/image" Target="../media/image88.sv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51.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122.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88.sv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9.png"/><Relationship Id="rId7" Type="http://schemas.openxmlformats.org/officeDocument/2006/relationships/diagramColors" Target="../diagrams/colors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44" name="Rounded Rectangle 43">
            <a:extLst>
              <a:ext uri="{FF2B5EF4-FFF2-40B4-BE49-F238E27FC236}">
                <a16:creationId xmlns:a16="http://schemas.microsoft.com/office/drawing/2014/main" id="{20FCCA91-72A4-554A-AAC9-09AE39CBCC41}"/>
              </a:ext>
            </a:extLst>
          </p:cNvPr>
          <p:cNvSpPr/>
          <p:nvPr/>
        </p:nvSpPr>
        <p:spPr>
          <a:xfrm>
            <a:off x="9210261" y="1958618"/>
            <a:ext cx="2629527" cy="727613"/>
          </a:xfrm>
          <a:prstGeom prst="roundRect">
            <a:avLst/>
          </a:prstGeom>
          <a:solidFill>
            <a:srgbClr val="FF0000">
              <a:alpha val="31000"/>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9805462" y="2768826"/>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6646317" y="4479610"/>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6646317" y="2326157"/>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1472" y="2907728"/>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011" y="2917608"/>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6873174" y="255282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3174" y="5184684"/>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27780" y="4766544"/>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9725218" y="2547981"/>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1626"/>
            <a:ext cx="1851756" cy="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5924"/>
            <a:ext cx="841368" cy="5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5988990" y="3385924"/>
            <a:ext cx="9475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6186995" y="3218980"/>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7131345" y="4463600"/>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7093127" y="2552828"/>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9128063" y="3369279"/>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p:cNvCxnSpPr>
          <p:nvPr/>
        </p:nvCxnSpPr>
        <p:spPr>
          <a:xfrm>
            <a:off x="9128063" y="331418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5922353" y="5391565"/>
            <a:ext cx="779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5988990" y="5336466"/>
            <a:ext cx="71291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6201323" y="5184538"/>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a:off x="5988990" y="3388836"/>
            <a:ext cx="0" cy="19476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a:off x="5922353" y="3388836"/>
            <a:ext cx="0" cy="20027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9378228" y="3161434"/>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6874181" y="3564175"/>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9694290" y="353454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31145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90889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grpSp>
        <p:nvGrpSpPr>
          <p:cNvPr id="84" name="Group 83">
            <a:extLst>
              <a:ext uri="{FF2B5EF4-FFF2-40B4-BE49-F238E27FC236}">
                <a16:creationId xmlns:a16="http://schemas.microsoft.com/office/drawing/2014/main" id="{54EB4407-D006-1E49-AB42-DAA4A7BCBDB3}"/>
              </a:ext>
            </a:extLst>
          </p:cNvPr>
          <p:cNvGrpSpPr/>
          <p:nvPr/>
        </p:nvGrpSpPr>
        <p:grpSpPr>
          <a:xfrm>
            <a:off x="1441425" y="4948800"/>
            <a:ext cx="9163234" cy="1787363"/>
            <a:chOff x="1442598" y="4929066"/>
            <a:chExt cx="9163244" cy="1997015"/>
          </a:xfrm>
        </p:grpSpPr>
        <p:sp>
          <p:nvSpPr>
            <p:cNvPr id="72" name="Rounded Rectangle 71">
              <a:extLst>
                <a:ext uri="{FF2B5EF4-FFF2-40B4-BE49-F238E27FC236}">
                  <a16:creationId xmlns:a16="http://schemas.microsoft.com/office/drawing/2014/main" id="{A197278C-813B-964D-8C63-7227B8F9A1C1}"/>
                </a:ext>
              </a:extLst>
            </p:cNvPr>
            <p:cNvSpPr/>
            <p:nvPr/>
          </p:nvSpPr>
          <p:spPr>
            <a:xfrm>
              <a:off x="1442598" y="4929067"/>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9963"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4" name="Rounded Rectangle 73">
              <a:extLst>
                <a:ext uri="{FF2B5EF4-FFF2-40B4-BE49-F238E27FC236}">
                  <a16:creationId xmlns:a16="http://schemas.microsoft.com/office/drawing/2014/main" id="{AADAFB74-8466-0A46-A062-5F2679D6079D}"/>
                </a:ext>
              </a:extLst>
            </p:cNvPr>
            <p:cNvSpPr/>
            <p:nvPr/>
          </p:nvSpPr>
          <p:spPr>
            <a:xfrm>
              <a:off x="3703260"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1952954" y="4980504"/>
              <a:ext cx="3243200" cy="412653"/>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2634" y="5777281"/>
              <a:ext cx="914400" cy="914400"/>
            </a:xfrm>
            <a:prstGeom prst="rect">
              <a:avLst/>
            </a:prstGeom>
          </p:spPr>
        </p:pic>
        <p:pic>
          <p:nvPicPr>
            <p:cNvPr id="77" name="Graphic 76" descr="Key with solid fill">
              <a:extLst>
                <a:ext uri="{FF2B5EF4-FFF2-40B4-BE49-F238E27FC236}">
                  <a16:creationId xmlns:a16="http://schemas.microsoft.com/office/drawing/2014/main" id="{CF96E33C-104B-0246-91A1-D6403719E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1362" y="6345645"/>
              <a:ext cx="580436" cy="580436"/>
            </a:xfrm>
            <a:prstGeom prst="rect">
              <a:avLst/>
            </a:prstGeom>
          </p:spPr>
        </p:pic>
        <p:pic>
          <p:nvPicPr>
            <p:cNvPr id="78" name="Graphic 77" descr="Lock with solid fill">
              <a:extLst>
                <a:ext uri="{FF2B5EF4-FFF2-40B4-BE49-F238E27FC236}">
                  <a16:creationId xmlns:a16="http://schemas.microsoft.com/office/drawing/2014/main" id="{F40C631F-6DDB-CB46-934F-378C71E80B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6220" y="5471648"/>
              <a:ext cx="574668" cy="574668"/>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396" y="5374130"/>
              <a:ext cx="1413908" cy="1413908"/>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1923" y="4986888"/>
              <a:ext cx="3023588" cy="412653"/>
            </a:xfrm>
            <a:prstGeom prst="rect">
              <a:avLst/>
            </a:prstGeom>
            <a:noFill/>
          </p:spPr>
          <p:txBody>
            <a:bodyPr wrap="none" rtlCol="0">
              <a:spAutoFit/>
            </a:bodyPr>
            <a:lstStyle/>
            <a:p>
              <a:r>
                <a:rPr lang="en-PT" dirty="0">
                  <a:solidFill>
                    <a:sysClr val="windowText" lastClr="000000"/>
                  </a:solidFill>
                </a:rPr>
                <a:t>Encrypted Storage Server</a:t>
              </a:r>
            </a:p>
          </p:txBody>
        </p:sp>
        <p:sp>
          <p:nvSpPr>
            <p:cNvPr id="81" name="TextBox 80">
              <a:extLst>
                <a:ext uri="{FF2B5EF4-FFF2-40B4-BE49-F238E27FC236}">
                  <a16:creationId xmlns:a16="http://schemas.microsoft.com/office/drawing/2014/main" id="{9A084D10-8D3A-0E46-915D-D3CEFF6660D3}"/>
                </a:ext>
              </a:extLst>
            </p:cNvPr>
            <p:cNvSpPr txBox="1"/>
            <p:nvPr/>
          </p:nvSpPr>
          <p:spPr>
            <a:xfrm>
              <a:off x="3718217" y="6113256"/>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9963" y="5463906"/>
              <a:ext cx="574668" cy="57466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2016" y="4929066"/>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gr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
        <p:nvSpPr>
          <p:cNvPr id="36" name="TextBox 35">
            <a:extLst>
              <a:ext uri="{FF2B5EF4-FFF2-40B4-BE49-F238E27FC236}">
                <a16:creationId xmlns:a16="http://schemas.microsoft.com/office/drawing/2014/main" id="{5A5A9DEC-75BF-F646-96F2-2C9F51EB5388}"/>
              </a:ext>
            </a:extLst>
          </p:cNvPr>
          <p:cNvSpPr txBox="1"/>
          <p:nvPr/>
        </p:nvSpPr>
        <p:spPr>
          <a:xfrm>
            <a:off x="3730753" y="6291747"/>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grpSp>
        <p:nvGrpSpPr>
          <p:cNvPr id="14" name="Group 13">
            <a:extLst>
              <a:ext uri="{FF2B5EF4-FFF2-40B4-BE49-F238E27FC236}">
                <a16:creationId xmlns:a16="http://schemas.microsoft.com/office/drawing/2014/main" id="{38333A5E-32DD-254B-BD76-7DE827669F41}"/>
              </a:ext>
            </a:extLst>
          </p:cNvPr>
          <p:cNvGrpSpPr/>
          <p:nvPr/>
        </p:nvGrpSpPr>
        <p:grpSpPr>
          <a:xfrm>
            <a:off x="1076092" y="2509431"/>
            <a:ext cx="10039816" cy="3724829"/>
            <a:chOff x="397567" y="2777771"/>
            <a:chExt cx="10039816" cy="3724829"/>
          </a:xfrm>
        </p:grpSpPr>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912882" y="2864397"/>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1189" y="3320353"/>
              <a:ext cx="574668" cy="574668"/>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1733" y="309949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845146" y="282725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514204" y="4288274"/>
              <a:ext cx="529312" cy="369332"/>
            </a:xfrm>
            <a:prstGeom prst="rect">
              <a:avLst/>
            </a:prstGeom>
            <a:noFill/>
          </p:spPr>
          <p:txBody>
            <a:bodyPr wrap="none" rtlCol="0">
              <a:spAutoFit/>
            </a:bodyPr>
            <a:lstStyle/>
            <a:p>
              <a:r>
                <a:rPr lang="en-PT" dirty="0">
                  <a:solidFill>
                    <a:srgbClr val="00B050"/>
                  </a:solidFill>
                </a:rPr>
                <a:t>TEE</a:t>
              </a:r>
            </a:p>
          </p:txBody>
        </p:sp>
        <p:sp>
          <p:nvSpPr>
            <p:cNvPr id="30" name="TextBox 29">
              <a:extLst>
                <a:ext uri="{FF2B5EF4-FFF2-40B4-BE49-F238E27FC236}">
                  <a16:creationId xmlns:a16="http://schemas.microsoft.com/office/drawing/2014/main" id="{DE85DFBF-9EA2-0645-A505-C4C84C2C66AB}"/>
                </a:ext>
              </a:extLst>
            </p:cNvPr>
            <p:cNvSpPr txBox="1"/>
            <p:nvPr/>
          </p:nvSpPr>
          <p:spPr>
            <a:xfrm>
              <a:off x="2673719" y="4303558"/>
              <a:ext cx="529312" cy="369332"/>
            </a:xfrm>
            <a:prstGeom prst="rect">
              <a:avLst/>
            </a:prstGeom>
            <a:noFill/>
          </p:spPr>
          <p:txBody>
            <a:bodyPr wrap="none" rtlCol="0">
              <a:spAutoFit/>
            </a:bodyPr>
            <a:lstStyle/>
            <a:p>
              <a:r>
                <a:rPr lang="en-PT" dirty="0">
                  <a:solidFill>
                    <a:srgbClr val="00B050"/>
                  </a:solidFill>
                </a:rPr>
                <a:t>TEE</a:t>
              </a:r>
            </a:p>
          </p:txBody>
        </p:sp>
      </p:gr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943F20-DF4F-0D4D-814C-CE65E2F3570E}"/>
              </a:ext>
            </a:extLst>
          </p:cNvPr>
          <p:cNvGrpSpPr/>
          <p:nvPr/>
        </p:nvGrpSpPr>
        <p:grpSpPr>
          <a:xfrm>
            <a:off x="5427124" y="2161280"/>
            <a:ext cx="6643681" cy="1799739"/>
            <a:chOff x="3543521" y="3343548"/>
            <a:chExt cx="5104958" cy="1799739"/>
          </a:xfrm>
        </p:grpSpPr>
        <p:sp>
          <p:nvSpPr>
            <p:cNvPr id="6" name="TextBox 5">
              <a:extLst>
                <a:ext uri="{FF2B5EF4-FFF2-40B4-BE49-F238E27FC236}">
                  <a16:creationId xmlns:a16="http://schemas.microsoft.com/office/drawing/2014/main" id="{E16B38E2-F280-7946-86EE-06556F5D816C}"/>
                </a:ext>
              </a:extLst>
            </p:cNvPr>
            <p:cNvSpPr txBox="1"/>
            <p:nvPr/>
          </p:nvSpPr>
          <p:spPr>
            <a:xfrm>
              <a:off x="6817432" y="3749517"/>
              <a:ext cx="1692377"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3543521" y="3343548"/>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5554" y="4163331"/>
              <a:ext cx="509520"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215" y="4176102"/>
              <a:ext cx="509520"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3770378" y="3570219"/>
              <a:ext cx="2081698"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6381090" y="3565372"/>
              <a:ext cx="209420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3990331" y="3570219"/>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5763757" y="4465692"/>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5763757" y="4386373"/>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4" name="Rounded Rectangle 13">
            <a:extLst>
              <a:ext uri="{FF2B5EF4-FFF2-40B4-BE49-F238E27FC236}">
                <a16:creationId xmlns:a16="http://schemas.microsoft.com/office/drawing/2014/main" id="{4CD0DC0A-212C-454D-871B-BAAE6E58EDEF}"/>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4113718" y="2105618"/>
            <a:ext cx="1444752" cy="481584"/>
          </a:xfrm>
          <a:prstGeom prst="rect">
            <a:avLst/>
          </a:prstGeom>
        </p:spPr>
      </p:pic>
      <p:pic>
        <p:nvPicPr>
          <p:cNvPr id="1026" name="Picture 2">
            <a:extLst>
              <a:ext uri="{FF2B5EF4-FFF2-40B4-BE49-F238E27FC236}">
                <a16:creationId xmlns:a16="http://schemas.microsoft.com/office/drawing/2014/main" id="{5F9FE050-C17E-FA4F-8290-1A2024C8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3998" y="1903836"/>
            <a:ext cx="833677" cy="833677"/>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774"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936" y="1955654"/>
            <a:ext cx="1896061" cy="812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B2B98E4-C5E3-0141-99A8-C2DF79BF7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4402" y="2019471"/>
            <a:ext cx="632412" cy="632412"/>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4703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257611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161024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4192359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17234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8" name="Slide Number Placeholder 5">
            <a:extLst>
              <a:ext uri="{FF2B5EF4-FFF2-40B4-BE49-F238E27FC236}">
                <a16:creationId xmlns:a16="http://schemas.microsoft.com/office/drawing/2014/main" id="{9B83DABB-335B-F345-B100-9D8F2A9D687D}"/>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43</a:t>
            </a:fld>
            <a:endParaRPr lang="pt-PT" dirty="0"/>
          </a:p>
        </p:txBody>
      </p:sp>
    </p:spTree>
    <p:extLst>
      <p:ext uri="{BB962C8B-B14F-4D97-AF65-F5344CB8AC3E}">
        <p14:creationId xmlns:p14="http://schemas.microsoft.com/office/powerpoint/2010/main" val="3932283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19" name="Slide Number Placeholder 5">
            <a:extLst>
              <a:ext uri="{FF2B5EF4-FFF2-40B4-BE49-F238E27FC236}">
                <a16:creationId xmlns:a16="http://schemas.microsoft.com/office/drawing/2014/main" id="{254E18FC-D2E6-7144-8634-789BBAED19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44</a:t>
            </a:fld>
            <a:endParaRPr lang="pt-PT" dirty="0"/>
          </a:p>
        </p:txBody>
      </p:sp>
    </p:spTree>
    <p:extLst>
      <p:ext uri="{BB962C8B-B14F-4D97-AF65-F5344CB8AC3E}">
        <p14:creationId xmlns:p14="http://schemas.microsoft.com/office/powerpoint/2010/main" val="95226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3184285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1114257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55299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374967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1286121"/>
          </a:xfrm>
          <a:prstGeom prst="rect">
            <a:avLst/>
          </a:prstGeom>
          <a:noFill/>
        </p:spPr>
        <p:txBody>
          <a:bodyPr wrap="square" rtlCol="0">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101214" y="5319544"/>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194250" y="4733157"/>
            <a:ext cx="3031446" cy="1716602"/>
          </a:xfrm>
          <a:prstGeom prst="rect">
            <a:avLst/>
          </a:prstGeom>
        </p:spPr>
      </p:pic>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49</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9434938" y="3107339"/>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3675086"/>
            <a:ext cx="0" cy="15718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3675086"/>
            <a:ext cx="0" cy="1644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E221A4BA-AFCA-7044-8469-B583DB50BCAB}"/>
              </a:ext>
            </a:extLst>
          </p:cNvPr>
          <p:cNvSpPr/>
          <p:nvPr/>
        </p:nvSpPr>
        <p:spPr>
          <a:xfrm>
            <a:off x="7677093" y="2772289"/>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828096" y="290892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t>Code Block</a:t>
            </a:r>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Tree>
    <p:extLst>
      <p:ext uri="{BB962C8B-B14F-4D97-AF65-F5344CB8AC3E}">
        <p14:creationId xmlns:p14="http://schemas.microsoft.com/office/powerpoint/2010/main" val="247910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50</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8666517" y="3046140"/>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4234754"/>
            <a:ext cx="0" cy="1012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4234754"/>
            <a:ext cx="0" cy="10847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940041" y="2799632"/>
            <a:ext cx="2885822" cy="870623"/>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
        <p:nvSpPr>
          <p:cNvPr id="19" name="Rounded Rectangle 18">
            <a:extLst>
              <a:ext uri="{FF2B5EF4-FFF2-40B4-BE49-F238E27FC236}">
                <a16:creationId xmlns:a16="http://schemas.microsoft.com/office/drawing/2014/main" id="{28BBC197-47DF-3F49-AAD6-E254DDBD1678}"/>
              </a:ext>
            </a:extLst>
          </p:cNvPr>
          <p:cNvSpPr/>
          <p:nvPr/>
        </p:nvSpPr>
        <p:spPr>
          <a:xfrm>
            <a:off x="7677091" y="3586294"/>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spTree>
    <p:extLst>
      <p:ext uri="{BB962C8B-B14F-4D97-AF65-F5344CB8AC3E}">
        <p14:creationId xmlns:p14="http://schemas.microsoft.com/office/powerpoint/2010/main" val="151731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30" name="Slide Number Placeholder 5">
            <a:extLst>
              <a:ext uri="{FF2B5EF4-FFF2-40B4-BE49-F238E27FC236}">
                <a16:creationId xmlns:a16="http://schemas.microsoft.com/office/drawing/2014/main" id="{8ADFACDD-B57B-B24A-91E1-EA4EEEA5F2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51</a:t>
            </a:fld>
            <a:endParaRPr lang="pt-PT" dirty="0"/>
          </a:p>
        </p:txBody>
      </p:sp>
    </p:spTree>
    <p:extLst>
      <p:ext uri="{BB962C8B-B14F-4D97-AF65-F5344CB8AC3E}">
        <p14:creationId xmlns:p14="http://schemas.microsoft.com/office/powerpoint/2010/main" val="296762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30" name="Slide Number Placeholder 5">
            <a:extLst>
              <a:ext uri="{FF2B5EF4-FFF2-40B4-BE49-F238E27FC236}">
                <a16:creationId xmlns:a16="http://schemas.microsoft.com/office/drawing/2014/main" id="{73965E91-604C-4C4B-B135-2306A59F533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52</a:t>
            </a:fld>
            <a:endParaRPr lang="pt-PT" dirty="0"/>
          </a:p>
        </p:txBody>
      </p:sp>
    </p:spTree>
    <p:extLst>
      <p:ext uri="{BB962C8B-B14F-4D97-AF65-F5344CB8AC3E}">
        <p14:creationId xmlns:p14="http://schemas.microsoft.com/office/powerpoint/2010/main" val="236655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12" name="Slide Number Placeholder 5">
            <a:extLst>
              <a:ext uri="{FF2B5EF4-FFF2-40B4-BE49-F238E27FC236}">
                <a16:creationId xmlns:a16="http://schemas.microsoft.com/office/drawing/2014/main" id="{EC72977C-72F4-3E47-876C-00FBAB91320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53</a:t>
            </a:fld>
            <a:endParaRPr lang="pt-PT" dirty="0"/>
          </a:p>
        </p:txBody>
      </p:sp>
    </p:spTree>
    <p:extLst>
      <p:ext uri="{BB962C8B-B14F-4D97-AF65-F5344CB8AC3E}">
        <p14:creationId xmlns:p14="http://schemas.microsoft.com/office/powerpoint/2010/main" val="1474739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54</a:t>
            </a:fld>
            <a:endParaRPr lang="pt-PT" dirty="0"/>
          </a:p>
        </p:txBody>
      </p:sp>
    </p:spTree>
    <p:extLst>
      <p:ext uri="{BB962C8B-B14F-4D97-AF65-F5344CB8AC3E}">
        <p14:creationId xmlns:p14="http://schemas.microsoft.com/office/powerpoint/2010/main" val="29385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55</a:t>
            </a:fld>
            <a:endParaRPr lang="pt-PT"/>
          </a:p>
        </p:txBody>
      </p:sp>
    </p:spTree>
    <p:extLst>
      <p:ext uri="{BB962C8B-B14F-4D97-AF65-F5344CB8AC3E}">
        <p14:creationId xmlns:p14="http://schemas.microsoft.com/office/powerpoint/2010/main" val="3209363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56</a:t>
            </a:fld>
            <a:endParaRPr lang="pt-PT"/>
          </a:p>
        </p:txBody>
      </p:sp>
    </p:spTree>
    <p:extLst>
      <p:ext uri="{BB962C8B-B14F-4D97-AF65-F5344CB8AC3E}">
        <p14:creationId xmlns:p14="http://schemas.microsoft.com/office/powerpoint/2010/main" val="402729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57</a:t>
            </a:fld>
            <a:endParaRPr lang="pt-PT"/>
          </a:p>
        </p:txBody>
      </p:sp>
    </p:spTree>
    <p:extLst>
      <p:ext uri="{BB962C8B-B14F-4D97-AF65-F5344CB8AC3E}">
        <p14:creationId xmlns:p14="http://schemas.microsoft.com/office/powerpoint/2010/main" val="2978391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58</a:t>
            </a:fld>
            <a:endParaRPr lang="pt-PT"/>
          </a:p>
        </p:txBody>
      </p:sp>
    </p:spTree>
    <p:extLst>
      <p:ext uri="{BB962C8B-B14F-4D97-AF65-F5344CB8AC3E}">
        <p14:creationId xmlns:p14="http://schemas.microsoft.com/office/powerpoint/2010/main" val="233354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59</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10537</TotalTime>
  <Words>5701</Words>
  <Application>Microsoft Macintosh PowerPoint</Application>
  <PresentationFormat>Widescreen</PresentationFormat>
  <Paragraphs>829</Paragraphs>
  <Slides>59</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Adoption Barriers</vt:lpstr>
      <vt:lpstr>Problem / Threat Model</vt:lpstr>
      <vt:lpstr>Dissertation Problem</vt:lpstr>
      <vt:lpstr>Problem / Threat Model</vt:lpstr>
      <vt:lpstr>Problem / Threat Model</vt:lpstr>
      <vt:lpstr>Dissertation Contributions</vt:lpstr>
      <vt:lpstr>What is a TEE?</vt:lpstr>
      <vt:lpstr>What is a TEE?</vt:lpstr>
      <vt:lpstr>Key-Value Store</vt:lpstr>
      <vt:lpstr>Key-Value Store</vt:lpstr>
      <vt:lpstr>Tests &amp; Environment</vt:lpstr>
      <vt:lpstr>Tests &amp; Environment</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297</cp:revision>
  <dcterms:created xsi:type="dcterms:W3CDTF">2021-01-27T00:59:54Z</dcterms:created>
  <dcterms:modified xsi:type="dcterms:W3CDTF">2021-02-11T01:25:04Z</dcterms:modified>
</cp:coreProperties>
</file>